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73" r:id="rId3"/>
    <p:sldId id="257" r:id="rId4"/>
    <p:sldId id="258" r:id="rId5"/>
    <p:sldId id="280" r:id="rId6"/>
    <p:sldId id="262" r:id="rId7"/>
    <p:sldId id="281" r:id="rId8"/>
    <p:sldId id="272" r:id="rId9"/>
    <p:sldId id="282" r:id="rId10"/>
    <p:sldId id="283" r:id="rId11"/>
    <p:sldId id="284" r:id="rId12"/>
    <p:sldId id="274" r:id="rId13"/>
    <p:sldId id="285" r:id="rId14"/>
    <p:sldId id="276" r:id="rId15"/>
    <p:sldId id="286" r:id="rId16"/>
    <p:sldId id="287" r:id="rId17"/>
    <p:sldId id="289" r:id="rId18"/>
    <p:sldId id="288" r:id="rId19"/>
    <p:sldId id="290" r:id="rId20"/>
    <p:sldId id="291" r:id="rId21"/>
    <p:sldId id="278" r:id="rId22"/>
    <p:sldId id="279" r:id="rId2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E0E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081" autoAdjust="0"/>
  </p:normalViewPr>
  <p:slideViewPr>
    <p:cSldViewPr snapToGrid="0">
      <p:cViewPr varScale="1">
        <p:scale>
          <a:sx n="92" d="100"/>
          <a:sy n="92" d="100"/>
        </p:scale>
        <p:origin x="1278" y="90"/>
      </p:cViewPr>
      <p:guideLst/>
    </p:cSldViewPr>
  </p:slideViewPr>
  <p:outlineViewPr>
    <p:cViewPr>
      <p:scale>
        <a:sx n="33" d="100"/>
        <a:sy n="33" d="100"/>
      </p:scale>
      <p:origin x="0" y="-689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924-DFF2-4BBC-B7D5-F5FE604AB757}" type="datetimeFigureOut">
              <a:rPr lang="en-GB" smtClean="0"/>
              <a:t>28/05/2019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idea is to embed a boardgame that has </a:t>
            </a:r>
            <a:r>
              <a:rPr lang="en-GB" dirty="0" err="1"/>
              <a:t>complexer</a:t>
            </a:r>
            <a:r>
              <a:rPr lang="en-GB" dirty="0"/>
              <a:t> rules with technology to decrease the knowledge needed to play this game. Our goal was to make a framework that can be used in all boardgames with a similar style. Right now it could be used with all boardgames which have a linear pathway and the design we have right now can be used for all boardgames with 40 squares. This framework would combine RFID tags to determine which piece had moved and LIDAR to determine where it moved to. This idea changed during our research and experiments. </a:t>
            </a:r>
            <a:r>
              <a:rPr lang="en-GB"/>
              <a:t>We used monopoly as an example, we played it feature complete and there are a lot of rules that regular players never use while playing with the physical boardgame but these rules make the game more interesting.</a:t>
            </a:r>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95931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44826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285386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turn.</a:t>
            </a:r>
          </a:p>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17</a:t>
            </a:fld>
            <a:endParaRPr lang="en-GB"/>
          </a:p>
        </p:txBody>
      </p:sp>
    </p:spTree>
    <p:extLst>
      <p:ext uri="{BB962C8B-B14F-4D97-AF65-F5344CB8AC3E}">
        <p14:creationId xmlns:p14="http://schemas.microsoft.com/office/powerpoint/2010/main" val="415146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18</a:t>
            </a:fld>
            <a:endParaRPr lang="en-GB"/>
          </a:p>
        </p:txBody>
      </p:sp>
    </p:spTree>
    <p:extLst>
      <p:ext uri="{BB962C8B-B14F-4D97-AF65-F5344CB8AC3E}">
        <p14:creationId xmlns:p14="http://schemas.microsoft.com/office/powerpoint/2010/main" val="366277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19</a:t>
            </a:fld>
            <a:endParaRPr lang="en-GB"/>
          </a:p>
        </p:txBody>
      </p:sp>
    </p:spTree>
    <p:extLst>
      <p:ext uri="{BB962C8B-B14F-4D97-AF65-F5344CB8AC3E}">
        <p14:creationId xmlns:p14="http://schemas.microsoft.com/office/powerpoint/2010/main" val="7458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after this.</a:t>
            </a:r>
          </a:p>
          <a:p>
            <a:r>
              <a:rPr lang="en-GB" dirty="0"/>
              <a:t>It’s made out of cardboard and is laser cut this way.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21</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creating the communication through COM ports or something similar. Right now we implemented the </a:t>
            </a:r>
            <a:r>
              <a:rPr lang="en-GB" dirty="0" err="1"/>
              <a:t>sdk</a:t>
            </a:r>
            <a:r>
              <a:rPr lang="en-GB" dirty="0"/>
              <a:t> and other stuff needed to operate the LIDAR into the game </a:t>
            </a:r>
            <a:r>
              <a:rPr lang="en-GB"/>
              <a:t>code itself.</a:t>
            </a:r>
            <a:endParaRPr lang="en-GB" dirty="0"/>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22</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pawn on the board game. With this we could make an triangular calculation with the signal strength of each RFID tag to determine the location. In the feedback for this idea we understood that you would need an MCU with an RFID reader for every single scanner which would turn out to be way too expensive. We also got the information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was to create a grid of RFID tags and attach a signal blocker to each pawn. With this information we could then know which positions of the board are blocked and thus where all paws are standing. For this to work we need a reliable read, which we tested next. 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5</a:t>
            </a:fld>
            <a:endParaRPr lang="en-GB"/>
          </a:p>
        </p:txBody>
      </p:sp>
    </p:spTree>
    <p:extLst>
      <p:ext uri="{BB962C8B-B14F-4D97-AF65-F5344CB8AC3E}">
        <p14:creationId xmlns:p14="http://schemas.microsoft.com/office/powerpoint/2010/main" val="214529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tried it and even with a very simple setup and the results are pretty bad. Bad CRC shows that the received signal is not reliable enough to ensure a correct received value. The results show that most of the time only 2 different tags are detected, with the addition of tags in front of the reader this doesn't increase, it makes it even worst. We tried ignoring the bad CRC and just taking the unique </a:t>
            </a:r>
            <a:r>
              <a:rPr lang="en-GB" dirty="0" err="1"/>
              <a:t>epc</a:t>
            </a:r>
            <a:r>
              <a:rPr lang="en-GB" dirty="0"/>
              <a:t> values but with this we got up to 10+ different </a:t>
            </a:r>
            <a:r>
              <a:rPr lang="en-GB" dirty="0" err="1"/>
              <a:t>epc</a:t>
            </a:r>
            <a:r>
              <a:rPr lang="en-GB" dirty="0"/>
              <a:t> values in a matter of seconds and stopped this test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test resulted that the RFID reader is way to unreliable for even a simple setup so let alone a board filled with even more tags. We did some research why this was the case because reviews of the reader are good and a lot of people have shown a working example. The tags are Ultra-High Frequency tags, so these should avoid interference with other tags according to our research. These tags are specially made to not interfere with other tags. During this research we saw that the examples people had shown mostly had an external power supply so we tried adding a power supply as well because we only used power over USB before this. But the results were not better than before we attached the power supply. During the changes and research we also tried changing the code a few times and reading the tags differently. But this didn't result in major changes, we made some improvements in readability so we better understood what was being read but that was all that gave better results. So most of our efforts were in vain. 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7</a:t>
            </a:fld>
            <a:endParaRPr lang="en-GB"/>
          </a:p>
        </p:txBody>
      </p:sp>
    </p:spTree>
    <p:extLst>
      <p:ext uri="{BB962C8B-B14F-4D97-AF65-F5344CB8AC3E}">
        <p14:creationId xmlns:p14="http://schemas.microsoft.com/office/powerpoint/2010/main" val="176011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4181201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12674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DB2A9-B567-4CC6-A0B0-AE4F123B963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13C4F8DB-C283-4EC3-AA72-22E4EE839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E50B727B-5BD4-4ADF-B7F3-998A04795082}"/>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6E19436C-23D2-44EF-839C-D805B442AE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B5D8230-DAD8-4A1B-8CFE-3279D024A029}"/>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054129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4D8FA-2DF6-479E-B1AE-997077F21D8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771BB32-F5D1-406B-AE0F-D38328776DF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548B2D2F-62BB-4700-9218-AF0AA03617A3}"/>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B37768D0-CB7A-4D1E-9FA9-81E829674DB5}"/>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27F32DC-34DF-4648-A603-50DC7A7DF71D}"/>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16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9EA57F22-EACC-4E72-8AA4-3D4F7A336999}"/>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C4F7164-25ED-46A5-8D77-A0BCD059482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2931B15-A336-4116-82BD-ADC9F41C7671}"/>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62422AC4-25E8-4626-AAAA-BB9F3F89EAE7}"/>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CCB373D-C315-4EE4-A3F1-DAAFF532509A}"/>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6811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96DA1-EC3D-48E2-B439-36C3D275B902}"/>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AAC1327-E9BD-40AF-83D6-668518FA4E3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3FCFDB8-A3FC-405E-B16D-AB2E9C626713}"/>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7212F97A-37CE-4208-BD59-1C9985AB503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A0FAA94-EAF4-4E79-A8C9-D25D6099E65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2444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74EE3-5264-4523-ABFD-D35C466A6B7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A0ED7D9-BEB4-4E84-8408-208977356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5164C0FE-C6E8-411C-855E-8EA0DC79B226}"/>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25DEE519-5CB9-491A-9E37-9AFEA08912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DD897AC-C8C4-4E3A-9883-310609AEAAD7}"/>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54150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944ED1-3B3E-401F-B645-2D23B5A1D6F0}"/>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3EDBCC47-B7C0-4E91-8892-93E41ABF5680}"/>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D6637A4-D1A5-432B-BF67-876E3286B9F7}"/>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8892E3F2-E7CB-48AA-A61D-3D45FDFC02FF}"/>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B11132C1-BF19-4C3A-986D-9D2B82A716E3}"/>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FCA6101A-D50B-431A-A534-0EEAFBAE954E}"/>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20629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90121-7256-40F0-9DD5-AB700A17312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4A6D39B-D5E1-48EA-AE61-C6D51B018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E0510FA-ED1D-41D1-BCC7-09E3C3082895}"/>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8C270C5C-7736-4906-B36A-B132C437E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94F76D35-41E4-4B8B-A29F-21F753B9CDD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1D310D56-F725-4C2D-A0B2-3899EC4FD950}"/>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8" name="Tijdelijke aanduiding voor voettekst 7">
            <a:extLst>
              <a:ext uri="{FF2B5EF4-FFF2-40B4-BE49-F238E27FC236}">
                <a16:creationId xmlns:a16="http://schemas.microsoft.com/office/drawing/2014/main" id="{A7BDAC43-81C5-4AB9-A737-0EBD64F6A655}"/>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C20DFA01-15F7-42B5-B19C-617D76B2D422}"/>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160210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C7B4D-7F91-4D5C-87B8-3282EC3B5090}"/>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9B089F26-2D60-4209-880D-5430E339224D}"/>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4" name="Tijdelijke aanduiding voor voettekst 3">
            <a:extLst>
              <a:ext uri="{FF2B5EF4-FFF2-40B4-BE49-F238E27FC236}">
                <a16:creationId xmlns:a16="http://schemas.microsoft.com/office/drawing/2014/main" id="{D069C074-FAA4-4783-9DF1-3B56184C85AE}"/>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65BA527D-90A7-4F3A-8E75-6BDF8A113D55}"/>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9179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116CCA1-ACC8-4B22-8C89-803DBC3D4374}"/>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3" name="Tijdelijke aanduiding voor voettekst 2">
            <a:extLst>
              <a:ext uri="{FF2B5EF4-FFF2-40B4-BE49-F238E27FC236}">
                <a16:creationId xmlns:a16="http://schemas.microsoft.com/office/drawing/2014/main" id="{2D0670E3-8817-476D-8E12-66B8D88854D6}"/>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4E0B9CA5-D744-48E5-8BB2-7CE5DEFAB041}"/>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59038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0D76AB-EFE1-4F04-BCF3-D9AD648B47B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2A837B1-A21E-4971-903F-4EC169CAB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39AD256B-6BD8-4C34-9A53-15B2B0CCD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DE8F60C-2B75-4199-B498-759734363930}"/>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A6F47B6A-1887-4714-8CCE-7536A455421C}"/>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D5453F46-1C01-42E0-984A-E9498975B2FF}"/>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893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E424C-0453-4A57-8456-D09DE98757C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CB45313F-8D32-4DE3-A834-BDD12C665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47136ADE-DA54-44E8-9DDE-A1C2776CC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4115745-0859-4EA3-AE7F-3184415B781A}"/>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EE2E35C3-B2F0-49FD-B98C-42CA8E523948}"/>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C81F09C4-E90E-41C6-8F73-A23F9A1AD91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282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47A6269-0E3C-49F6-9D10-7CD16076A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A1400DB-8C84-4A7F-A87B-333E8F24E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CB84F68-452D-48E4-A857-B9E67FAB9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F2076A1E-C6B4-4F83-964A-DD7ADC247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95DF74DC-0B8D-4BA9-8008-579702BF1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9F911-4387-43F8-A07F-201CD4871AB4}" type="slidenum">
              <a:rPr lang="en-GB" smtClean="0"/>
              <a:t>‹nr.›</a:t>
            </a:fld>
            <a:endParaRPr lang="en-GB"/>
          </a:p>
        </p:txBody>
      </p:sp>
    </p:spTree>
    <p:extLst>
      <p:ext uri="{BB962C8B-B14F-4D97-AF65-F5344CB8AC3E}">
        <p14:creationId xmlns:p14="http://schemas.microsoft.com/office/powerpoint/2010/main" val="14815600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GB" sz="8800" dirty="0">
                <a:latin typeface="Montserrat Medium" panose="00000600000000000000" pitchFamily="50" charset="0"/>
              </a:rPr>
              <a:t>Project</a:t>
            </a:r>
            <a:br>
              <a:rPr lang="en-US" sz="8800" dirty="0">
                <a:latin typeface="Montserrat Medium" panose="00000600000000000000" pitchFamily="50" charset="0"/>
              </a:rPr>
            </a:br>
            <a:r>
              <a:rPr lang="en-US" sz="8800" dirty="0">
                <a:latin typeface="Montserrat Medium" panose="00000600000000000000" pitchFamily="50" charset="0"/>
              </a:rPr>
              <a:t>Presentation</a:t>
            </a:r>
            <a:endParaRPr lang="en-GB" sz="8800" dirty="0">
              <a:latin typeface="Montserrat Medium" panose="00000600000000000000" pitchFamily="50" charset="0"/>
            </a:endParaRP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latin typeface="Montserrat Medium" panose="00000600000000000000" pitchFamily="50" charset="0"/>
              </a:rPr>
              <a:t>Bjorn Jorissen</a:t>
            </a:r>
          </a:p>
          <a:p>
            <a:pPr algn="l">
              <a:lnSpc>
                <a:spcPct val="102000"/>
              </a:lnSpc>
              <a:spcAft>
                <a:spcPts val="600"/>
              </a:spcAft>
            </a:pPr>
            <a:r>
              <a:rPr lang="en-GB" sz="1800" dirty="0">
                <a:latin typeface="Montserrat Medium" panose="00000600000000000000" pitchFamily="50" charset="0"/>
              </a:rPr>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dirty="0" err="1">
                <a:solidFill>
                  <a:srgbClr val="191B0E"/>
                </a:solidFill>
                <a:latin typeface="Montserrat Medium" panose="00000600000000000000" pitchFamily="50" charset="0"/>
              </a:rPr>
              <a:t>Velodyne</a:t>
            </a:r>
            <a:r>
              <a:rPr lang="en-GB" dirty="0">
                <a:solidFill>
                  <a:srgbClr val="191B0E"/>
                </a:solidFill>
                <a:latin typeface="Montserrat Medium" panose="00000600000000000000" pitchFamily="50" charset="0"/>
              </a:rPr>
              <a:t> LIDAR</a:t>
            </a:r>
          </a:p>
          <a:p>
            <a:pPr lvl="1">
              <a:defRPr/>
            </a:pPr>
            <a:r>
              <a:rPr lang="en-GB" sz="2000" dirty="0">
                <a:solidFill>
                  <a:srgbClr val="191B0E"/>
                </a:solidFill>
                <a:latin typeface="Montserrat Medium" panose="00000600000000000000" pitchFamily="50" charset="0"/>
              </a:rPr>
              <a:t>1 m &lt; range &lt; 100 m</a:t>
            </a:r>
          </a:p>
          <a:p>
            <a:pPr lvl="1">
              <a:defRPr/>
            </a:pPr>
            <a:r>
              <a:rPr lang="en-GB" sz="2000" dirty="0">
                <a:solidFill>
                  <a:srgbClr val="191B0E"/>
                </a:solidFill>
                <a:latin typeface="Montserrat Medium" panose="00000600000000000000" pitchFamily="50" charset="0"/>
              </a:rPr>
              <a:t>Outdoors </a:t>
            </a:r>
          </a:p>
          <a:p>
            <a:pPr marL="0" lvl="1" indent="0">
              <a:buNone/>
              <a:defRPr/>
            </a:pPr>
            <a:endParaRPr lang="en-GB" sz="2000" dirty="0">
              <a:solidFill>
                <a:srgbClr val="191B0E"/>
              </a:solidFill>
              <a:latin typeface="Montserrat Medium" panose="00000600000000000000" pitchFamily="50" charset="0"/>
            </a:endParaRPr>
          </a:p>
          <a:p>
            <a:pPr>
              <a:defRPr/>
            </a:pPr>
            <a:r>
              <a:rPr lang="en-GB" dirty="0">
                <a:solidFill>
                  <a:srgbClr val="191B0E"/>
                </a:solidFill>
                <a:latin typeface="Montserrat Medium" panose="00000600000000000000" pitchFamily="50" charset="0"/>
              </a:rPr>
              <a:t>RPLIDAR</a:t>
            </a:r>
          </a:p>
          <a:p>
            <a:pPr lvl="1">
              <a:defRPr/>
            </a:pPr>
            <a:r>
              <a:rPr lang="en-US" sz="2000" dirty="0">
                <a:solidFill>
                  <a:srgbClr val="191B0E"/>
                </a:solidFill>
                <a:latin typeface="Montserrat Medium" panose="00000600000000000000" pitchFamily="50" charset="0"/>
              </a:rPr>
              <a:t>20 cm &gt; range &gt; 6 m</a:t>
            </a:r>
          </a:p>
          <a:p>
            <a:pPr lvl="1">
              <a:defRPr/>
            </a:pPr>
            <a:r>
              <a:rPr lang="en-GB" sz="2000" dirty="0">
                <a:solidFill>
                  <a:srgbClr val="191B0E"/>
                </a:solidFill>
                <a:latin typeface="Montserrat Medium" panose="00000600000000000000" pitchFamily="50" charset="0"/>
              </a:rPr>
              <a:t>Indoors </a:t>
            </a:r>
          </a:p>
          <a:p>
            <a:pPr>
              <a:defRPr/>
            </a:pPr>
            <a:endParaRPr lang="en-GB" dirty="0">
              <a:solidFill>
                <a:srgbClr val="191B0E"/>
              </a:solidFill>
              <a:latin typeface="Montserrat Medium" panose="00000600000000000000" pitchFamily="50" charset="0"/>
            </a:endParaRP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69104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Velondyne</a:t>
            </a:r>
            <a:r>
              <a:rPr lang="nl-BE" dirty="0">
                <a:latin typeface="Montserrat Medium" panose="00000600000000000000" pitchFamily="50" charset="0"/>
              </a:rPr>
              <a:t>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53331" y="1825625"/>
            <a:ext cx="4351338" cy="4351338"/>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GB" sz="2400" dirty="0">
                <a:solidFill>
                  <a:srgbClr val="191B0E"/>
                </a:solidFill>
                <a:latin typeface="Montserrat Medium" panose="00000600000000000000" pitchFamily="50" charset="0"/>
              </a:rPr>
              <a:t>Automobile industry</a:t>
            </a:r>
          </a:p>
          <a:p>
            <a:pPr>
              <a:defRPr/>
            </a:pPr>
            <a:r>
              <a:rPr lang="en-GB" sz="2400" dirty="0">
                <a:solidFill>
                  <a:srgbClr val="191B0E"/>
                </a:solidFill>
                <a:latin typeface="Montserrat Medium" panose="00000600000000000000" pitchFamily="50" charset="0"/>
              </a:rPr>
              <a:t>Currently $ 4,000</a:t>
            </a:r>
          </a:p>
          <a:p>
            <a:pPr>
              <a:defRPr/>
            </a:pPr>
            <a:r>
              <a:rPr lang="en-GB" sz="2400" dirty="0">
                <a:solidFill>
                  <a:srgbClr val="191B0E"/>
                </a:solidFill>
                <a:latin typeface="Montserrat Medium" panose="00000600000000000000" pitchFamily="50" charset="0"/>
              </a:rPr>
              <a:t>1 m &lt; range &lt; 100 m</a:t>
            </a:r>
          </a:p>
          <a:p>
            <a:pPr>
              <a:defRPr/>
            </a:pPr>
            <a:r>
              <a:rPr lang="en-GB" sz="2400" dirty="0">
                <a:solidFill>
                  <a:srgbClr val="191B0E"/>
                </a:solidFill>
                <a:latin typeface="Montserrat Medium" panose="00000600000000000000" pitchFamily="50" charset="0"/>
              </a:rPr>
              <a:t>Outdoors</a:t>
            </a:r>
          </a:p>
          <a:p>
            <a:endParaRPr lang="nl-BE" dirty="0"/>
          </a:p>
        </p:txBody>
      </p:sp>
    </p:spTree>
    <p:extLst>
      <p:ext uri="{BB962C8B-B14F-4D97-AF65-F5344CB8AC3E}">
        <p14:creationId xmlns:p14="http://schemas.microsoft.com/office/powerpoint/2010/main" val="407167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Tijdelijke aanduiding voor inhoud 30" descr="Afbeelding met boom, binnen, tafel&#10;&#10;Automatisch gegenereerde beschrijving">
            <a:extLst>
              <a:ext uri="{FF2B5EF4-FFF2-40B4-BE49-F238E27FC236}">
                <a16:creationId xmlns:a16="http://schemas.microsoft.com/office/drawing/2014/main" id="{017AAD55-5F05-4377-8D80-CFB5D1F96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012" y="830593"/>
            <a:ext cx="11236355" cy="5196813"/>
          </a:xfrm>
          <a:prstGeom prst="rect">
            <a:avLst/>
          </a:prstGeom>
        </p:spPr>
      </p:pic>
      <p:sp>
        <p:nvSpPr>
          <p:cNvPr id="35" name="Tijdelijke aanduiding voor inhoud 2">
            <a:extLst>
              <a:ext uri="{FF2B5EF4-FFF2-40B4-BE49-F238E27FC236}">
                <a16:creationId xmlns:a16="http://schemas.microsoft.com/office/drawing/2014/main" id="{67658250-6243-4EC7-B3E1-FEB0FC91BD61}"/>
              </a:ext>
            </a:extLst>
          </p:cNvPr>
          <p:cNvSpPr txBox="1">
            <a:spLocks/>
          </p:cNvSpPr>
          <p:nvPr/>
        </p:nvSpPr>
        <p:spPr>
          <a:xfrm>
            <a:off x="475392" y="3218465"/>
            <a:ext cx="5436894" cy="42106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0" indent="0">
              <a:buNone/>
              <a:defRPr/>
            </a:pPr>
            <a:r>
              <a:rPr lang="en-GB" dirty="0">
                <a:solidFill>
                  <a:schemeClr val="bg1"/>
                </a:solidFill>
                <a:latin typeface="Montserrat Medium" panose="00000600000000000000" pitchFamily="50" charset="0"/>
              </a:rPr>
              <a:t>Maybe insert that video here, can’t find it though</a:t>
            </a:r>
          </a:p>
        </p:txBody>
      </p:sp>
    </p:spTree>
    <p:extLst>
      <p:ext uri="{BB962C8B-B14F-4D97-AF65-F5344CB8AC3E}">
        <p14:creationId xmlns:p14="http://schemas.microsoft.com/office/powerpoint/2010/main" val="302744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Slamtec</a:t>
            </a:r>
            <a:r>
              <a:rPr lang="nl-BE" dirty="0">
                <a:latin typeface="Montserrat Medium" panose="00000600000000000000" pitchFamily="50" charset="0"/>
              </a:rPr>
              <a:t> RPLIDAR A1</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23069" y="1970965"/>
            <a:ext cx="5680598" cy="4351337"/>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US" sz="2400" dirty="0">
                <a:solidFill>
                  <a:srgbClr val="191B0E"/>
                </a:solidFill>
                <a:latin typeface="Montserrat Medium" panose="00000600000000000000" pitchFamily="50" charset="0"/>
              </a:rPr>
              <a:t>Development kit</a:t>
            </a:r>
          </a:p>
          <a:p>
            <a:pPr>
              <a:defRPr/>
            </a:pPr>
            <a:r>
              <a:rPr lang="en-US" sz="2400" dirty="0">
                <a:solidFill>
                  <a:srgbClr val="191B0E"/>
                </a:solidFill>
                <a:latin typeface="Montserrat Medium" panose="00000600000000000000" pitchFamily="50" charset="0"/>
              </a:rPr>
              <a:t>Sells for € 100-150</a:t>
            </a:r>
          </a:p>
          <a:p>
            <a:pPr>
              <a:defRPr/>
            </a:pPr>
            <a:r>
              <a:rPr lang="en-US" sz="2400" dirty="0">
                <a:solidFill>
                  <a:srgbClr val="191B0E"/>
                </a:solidFill>
                <a:latin typeface="Montserrat Medium" panose="00000600000000000000" pitchFamily="50" charset="0"/>
              </a:rPr>
              <a:t>20 cm &lt; range &lt; 6 m</a:t>
            </a:r>
          </a:p>
          <a:p>
            <a:pPr>
              <a:defRPr/>
            </a:pPr>
            <a:r>
              <a:rPr lang="en-GB" sz="2400" dirty="0">
                <a:solidFill>
                  <a:srgbClr val="191B0E"/>
                </a:solidFill>
                <a:latin typeface="Montserrat Medium" panose="00000600000000000000" pitchFamily="50" charset="0"/>
              </a:rPr>
              <a:t>Indoors </a:t>
            </a:r>
          </a:p>
          <a:p>
            <a:endParaRPr lang="nl-BE" dirty="0"/>
          </a:p>
        </p:txBody>
      </p:sp>
    </p:spTree>
    <p:extLst>
      <p:ext uri="{BB962C8B-B14F-4D97-AF65-F5344CB8AC3E}">
        <p14:creationId xmlns:p14="http://schemas.microsoft.com/office/powerpoint/2010/main" val="208342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66025"/>
            <a:ext cx="6522721" cy="5725950"/>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latin typeface="Montserrat Medium" panose="00000600000000000000" pitchFamily="50" charset="0"/>
              </a:rPr>
              <a:t>Amount of cells</a:t>
            </a:r>
          </a:p>
          <a:p>
            <a:r>
              <a:rPr lang="en-US" dirty="0">
                <a:latin typeface="Montserrat Medium" panose="00000600000000000000" pitchFamily="50" charset="0"/>
              </a:rPr>
              <a:t>Range of the cells</a:t>
            </a:r>
          </a:p>
          <a:p>
            <a:r>
              <a:rPr lang="en-US" dirty="0">
                <a:latin typeface="Montserrat Medium" panose="00000600000000000000" pitchFamily="50" charset="0"/>
              </a:rPr>
              <a:t>Determine which cells are occupied and expose this info</a:t>
            </a:r>
          </a:p>
          <a:p>
            <a:endParaRPr lang="en-US" dirty="0">
              <a:latin typeface="Montserrat Medium" panose="00000600000000000000" pitchFamily="50" charset="0"/>
            </a:endParaRPr>
          </a:p>
          <a:p>
            <a:r>
              <a:rPr lang="en-US" dirty="0">
                <a:latin typeface="Montserrat Medium" panose="00000600000000000000" pitchFamily="50" charset="0"/>
              </a:rPr>
              <a:t>Minimum range </a:t>
            </a:r>
            <a:br>
              <a:rPr lang="en-US" dirty="0">
                <a:latin typeface="Montserrat Medium" panose="00000600000000000000" pitchFamily="50" charset="0"/>
              </a:rPr>
            </a:br>
            <a:r>
              <a:rPr lang="en-US" dirty="0">
                <a:latin typeface="Montserrat Medium" panose="00000600000000000000" pitchFamily="50" charset="0"/>
              </a:rPr>
              <a:t>   =  12 cm</a:t>
            </a:r>
          </a:p>
        </p:txBody>
      </p:sp>
    </p:spTree>
    <p:extLst>
      <p:ext uri="{BB962C8B-B14F-4D97-AF65-F5344CB8AC3E}">
        <p14:creationId xmlns:p14="http://schemas.microsoft.com/office/powerpoint/2010/main" val="251537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561232"/>
            <a:ext cx="12192000" cy="5735536"/>
          </a:xfrm>
          <a:prstGeom prst="rect">
            <a:avLst/>
          </a:prstGeom>
        </p:spPr>
      </p:pic>
    </p:spTree>
    <p:extLst>
      <p:ext uri="{BB962C8B-B14F-4D97-AF65-F5344CB8AC3E}">
        <p14:creationId xmlns:p14="http://schemas.microsoft.com/office/powerpoint/2010/main" val="57397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760" y="561232"/>
            <a:ext cx="12166480" cy="5735536"/>
          </a:xfrm>
          <a:prstGeom prst="rect">
            <a:avLst/>
          </a:prstGeom>
        </p:spPr>
      </p:pic>
    </p:spTree>
    <p:extLst>
      <p:ext uri="{BB962C8B-B14F-4D97-AF65-F5344CB8AC3E}">
        <p14:creationId xmlns:p14="http://schemas.microsoft.com/office/powerpoint/2010/main" val="37687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Application: </a:t>
            </a:r>
            <a:r>
              <a:rPr lang="nl-BE" dirty="0" err="1">
                <a:latin typeface="Montserrat Medium" panose="00000600000000000000" pitchFamily="50" charset="0"/>
              </a:rPr>
              <a:t>simple</a:t>
            </a:r>
            <a:r>
              <a:rPr lang="nl-BE" dirty="0">
                <a:latin typeface="Montserrat Medium" panose="00000600000000000000" pitchFamily="50" charset="0"/>
              </a:rPr>
              <a:t> Monopoly game</a:t>
            </a:r>
          </a:p>
        </p:txBody>
      </p:sp>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r>
              <a:rPr lang="en-US" dirty="0">
                <a:latin typeface="Montserrat Medium" panose="00000600000000000000" pitchFamily="50" charset="0"/>
              </a:rPr>
              <a:t>Not feature complete</a:t>
            </a:r>
          </a:p>
          <a:p>
            <a:r>
              <a:rPr lang="en-US" dirty="0">
                <a:latin typeface="Montserrat Medium" panose="00000600000000000000" pitchFamily="50" charset="0"/>
              </a:rPr>
              <a:t>Integration of LIDAR SDK with a Qt based game</a:t>
            </a:r>
          </a:p>
          <a:p>
            <a:r>
              <a:rPr lang="en-US" dirty="0">
                <a:latin typeface="Montserrat Medium" panose="00000600000000000000" pitchFamily="50" charset="0"/>
              </a:rPr>
              <a:t>Some of our additions:</a:t>
            </a:r>
          </a:p>
          <a:p>
            <a:pPr lvl="1"/>
            <a:r>
              <a:rPr lang="en-US" dirty="0">
                <a:latin typeface="Montserrat Medium" panose="00000600000000000000" pitchFamily="50" charset="0"/>
              </a:rPr>
              <a:t>History</a:t>
            </a:r>
          </a:p>
          <a:p>
            <a:pPr lvl="1"/>
            <a:r>
              <a:rPr lang="en-US" dirty="0">
                <a:latin typeface="Montserrat Medium" panose="00000600000000000000" pitchFamily="50" charset="0"/>
              </a:rPr>
              <a:t>Visibility of pawns</a:t>
            </a:r>
          </a:p>
          <a:p>
            <a:pPr lvl="1"/>
            <a:r>
              <a:rPr lang="en-US" dirty="0">
                <a:latin typeface="Montserrat Medium" panose="00000600000000000000" pitchFamily="50" charset="0"/>
              </a:rPr>
              <a:t>Improvement in comfort</a:t>
            </a:r>
          </a:p>
          <a:p>
            <a:pPr lvl="1"/>
            <a:r>
              <a:rPr lang="en-US" dirty="0">
                <a:latin typeface="Montserrat Medium" panose="00000600000000000000" pitchFamily="50" charset="0"/>
              </a:rPr>
              <a:t>Visual changes</a:t>
            </a:r>
          </a:p>
          <a:p>
            <a:pPr lvl="1"/>
            <a:r>
              <a:rPr lang="en-US" dirty="0">
                <a:latin typeface="Montserrat Medium" panose="00000600000000000000" pitchFamily="50" charset="0"/>
              </a:rPr>
              <a:t>Pawn positioning with LIDAR</a:t>
            </a:r>
          </a:p>
        </p:txBody>
      </p:sp>
      <p:pic>
        <p:nvPicPr>
          <p:cNvPr id="9" name="Tijdelijke aanduiding voor inhoud 8">
            <a:extLst>
              <a:ext uri="{FF2B5EF4-FFF2-40B4-BE49-F238E27FC236}">
                <a16:creationId xmlns:a16="http://schemas.microsoft.com/office/drawing/2014/main" id="{6A37F733-2F13-4C0D-B9C6-7B99B717CD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37419" y="1509713"/>
            <a:ext cx="4983162" cy="4983162"/>
          </a:xfrm>
        </p:spPr>
      </p:pic>
    </p:spTree>
    <p:extLst>
      <p:ext uri="{BB962C8B-B14F-4D97-AF65-F5344CB8AC3E}">
        <p14:creationId xmlns:p14="http://schemas.microsoft.com/office/powerpoint/2010/main" val="162930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10484"/>
            <a:ext cx="4056117" cy="3330165"/>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Adjust</a:t>
            </a:r>
            <a:r>
              <a:rPr lang="nl-BE" sz="2400" dirty="0">
                <a:solidFill>
                  <a:srgbClr val="191B0E"/>
                </a:solidFill>
                <a:latin typeface="Montserrat Medium" panose="00000600000000000000" pitchFamily="50" charset="0"/>
              </a:rPr>
              <a:t> game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regarding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board</a:t>
            </a:r>
          </a:p>
          <a:p>
            <a:pPr>
              <a:defRPr/>
            </a:pPr>
            <a:r>
              <a:rPr lang="nl-BE" sz="2400" dirty="0" err="1">
                <a:solidFill>
                  <a:srgbClr val="191B0E"/>
                </a:solidFill>
                <a:latin typeface="Montserrat Medium" panose="00000600000000000000" pitchFamily="50" charset="0"/>
              </a:rPr>
              <a:t>Calibration</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detection</a:t>
            </a:r>
            <a:r>
              <a:rPr lang="nl-BE" sz="2400" dirty="0">
                <a:solidFill>
                  <a:srgbClr val="191B0E"/>
                </a:solidFill>
                <a:latin typeface="Montserrat Medium" panose="00000600000000000000" pitchFamily="50" charset="0"/>
              </a:rPr>
              <a:t> range </a:t>
            </a:r>
            <a:r>
              <a:rPr lang="nl-BE" sz="2400" dirty="0" err="1">
                <a:solidFill>
                  <a:srgbClr val="191B0E"/>
                </a:solidFill>
                <a:latin typeface="Montserrat Medium" panose="00000600000000000000" pitchFamily="50" charset="0"/>
              </a:rPr>
              <a:t>possible</a:t>
            </a:r>
            <a:endParaRPr lang="nl-BE" sz="2400" dirty="0">
              <a:solidFill>
                <a:srgbClr val="191B0E"/>
              </a:solidFill>
              <a:latin typeface="Montserrat Medium" panose="00000600000000000000" pitchFamily="50" charset="0"/>
            </a:endParaRPr>
          </a:p>
          <a:p>
            <a:pPr>
              <a:defRPr/>
            </a:pPr>
            <a:r>
              <a:rPr lang="nl-BE" sz="2400" dirty="0">
                <a:solidFill>
                  <a:srgbClr val="191B0E"/>
                </a:solidFill>
                <a:latin typeface="Montserrat Medium" panose="00000600000000000000" pitchFamily="50" charset="0"/>
              </a:rPr>
              <a:t>Board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can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be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adjusted</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during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game</a:t>
            </a:r>
            <a:endParaRPr lang="en-GB" sz="2400" dirty="0">
              <a:solidFill>
                <a:srgbClr val="191B0E"/>
              </a:solidFill>
              <a:latin typeface="Montserrat Medium" panose="00000600000000000000" pitchFamily="50" charset="0"/>
            </a:endParaRPr>
          </a:p>
          <a:p>
            <a:endParaRPr lang="nl-BE" dirty="0"/>
          </a:p>
        </p:txBody>
      </p:sp>
    </p:spTree>
    <p:extLst>
      <p:ext uri="{BB962C8B-B14F-4D97-AF65-F5344CB8AC3E}">
        <p14:creationId xmlns:p14="http://schemas.microsoft.com/office/powerpoint/2010/main" val="4462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Monopoly</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50520" y="2182522"/>
            <a:ext cx="3509020" cy="1432030"/>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amount</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players</a:t>
            </a:r>
            <a:endParaRPr lang="nl-BE" sz="2400" dirty="0">
              <a:solidFill>
                <a:srgbClr val="191B0E"/>
              </a:solidFill>
              <a:latin typeface="Montserrat Medium" panose="00000600000000000000" pitchFamily="50" charset="0"/>
            </a:endParaRPr>
          </a:p>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pawn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for</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each</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player</a:t>
            </a:r>
            <a:endParaRPr lang="nl-BE" dirty="0"/>
          </a:p>
        </p:txBody>
      </p:sp>
      <p:pic>
        <p:nvPicPr>
          <p:cNvPr id="5" name="Afbeelding 4">
            <a:extLst>
              <a:ext uri="{FF2B5EF4-FFF2-40B4-BE49-F238E27FC236}">
                <a16:creationId xmlns:a16="http://schemas.microsoft.com/office/drawing/2014/main" id="{1FF7AD18-9FA1-4865-A40A-520FC9EFC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24" y="4001294"/>
            <a:ext cx="5939012" cy="1645750"/>
          </a:xfrm>
          <a:prstGeom prst="rect">
            <a:avLst/>
          </a:prstGeom>
        </p:spPr>
      </p:pic>
      <p:pic>
        <p:nvPicPr>
          <p:cNvPr id="8" name="Afbeelding 7">
            <a:extLst>
              <a:ext uri="{FF2B5EF4-FFF2-40B4-BE49-F238E27FC236}">
                <a16:creationId xmlns:a16="http://schemas.microsoft.com/office/drawing/2014/main" id="{CE7245F2-1583-48D0-8B7A-6865184B01B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556" b="71944" l="7813" r="90781">
                        <a14:foregroundMark x1="11875" y1="47500" x2="11719" y2="50000"/>
                        <a14:foregroundMark x1="11563" y1="50833" x2="11875" y2="57500"/>
                        <a14:foregroundMark x1="11875" y1="58056" x2="16016" y2="45972"/>
                        <a14:foregroundMark x1="22734" y1="46389" x2="22969" y2="48056"/>
                        <a14:foregroundMark x1="22813" y1="56250" x2="22813" y2="58194"/>
                        <a14:foregroundMark x1="22813" y1="58472" x2="22891" y2="61528"/>
                        <a14:foregroundMark x1="34375" y1="45139" x2="34375" y2="57639"/>
                        <a14:foregroundMark x1="46328" y1="45000" x2="45391" y2="53333"/>
                        <a14:foregroundMark x1="45391" y1="56944" x2="45391" y2="57778"/>
                        <a14:foregroundMark x1="56328" y1="45139" x2="56094" y2="56806"/>
                        <a14:foregroundMark x1="66406" y1="44861" x2="65781" y2="58056"/>
                        <a14:foregroundMark x1="75625" y1="44444" x2="74766" y2="57500"/>
                        <a14:foregroundMark x1="85000" y1="43889" x2="84063" y2="55278"/>
                        <a14:backgroundMark x1="35000" y1="41528" x2="40000" y2="41806"/>
                      </a14:backgroundRemoval>
                    </a14:imgEffect>
                  </a14:imgLayer>
                </a14:imgProps>
              </a:ext>
              <a:ext uri="{28A0092B-C50C-407E-A947-70E740481C1C}">
                <a14:useLocalDpi xmlns:a14="http://schemas.microsoft.com/office/drawing/2010/main" val="0"/>
              </a:ext>
            </a:extLst>
          </a:blip>
          <a:srcRect l="7800" t="40533" r="9200" b="27644"/>
          <a:stretch/>
        </p:blipFill>
        <p:spPr>
          <a:xfrm>
            <a:off x="1901952" y="4742545"/>
            <a:ext cx="8388096" cy="180899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472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latin typeface="Montserrat Medium" panose="00000600000000000000" pitchFamily="50" charset="0"/>
              </a:rPr>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latin typeface="Montserrat Medium" panose="00000600000000000000" pitchFamily="50" charset="0"/>
              </a:rPr>
              <a:t>Game with complex rules </a:t>
            </a:r>
            <a:r>
              <a:rPr lang="en-GB" dirty="0">
                <a:latin typeface="Montserrat Medium" panose="00000600000000000000" pitchFamily="50" charset="0"/>
                <a:sym typeface="Wingdings" panose="05000000000000000000" pitchFamily="2" charset="2"/>
              </a:rPr>
              <a:t> use </a:t>
            </a:r>
            <a:r>
              <a:rPr lang="en-GB" dirty="0">
                <a:latin typeface="Montserrat Medium" panose="00000600000000000000" pitchFamily="50" charset="0"/>
              </a:rPr>
              <a:t>technology</a:t>
            </a:r>
          </a:p>
          <a:p>
            <a:r>
              <a:rPr lang="en-GB" dirty="0">
                <a:latin typeface="Montserrat Medium" panose="00000600000000000000" pitchFamily="50" charset="0"/>
              </a:rPr>
              <a:t>Framework </a:t>
            </a:r>
            <a:r>
              <a:rPr lang="en-GB" dirty="0">
                <a:latin typeface="Montserrat Medium" panose="00000600000000000000" pitchFamily="50" charset="0"/>
                <a:sym typeface="Wingdings" panose="05000000000000000000" pitchFamily="2" charset="2"/>
              </a:rPr>
              <a:t>for boardgames with linear pathway</a:t>
            </a:r>
          </a:p>
          <a:p>
            <a:r>
              <a:rPr lang="en-GB" dirty="0">
                <a:latin typeface="Montserrat Medium" panose="00000600000000000000" pitchFamily="50" charset="0"/>
                <a:sym typeface="Wingdings" panose="05000000000000000000" pitchFamily="2" charset="2"/>
              </a:rPr>
              <a:t>Using RFID tags &amp; LIDAR</a:t>
            </a:r>
          </a:p>
          <a:p>
            <a:endParaRPr lang="en-GB" dirty="0">
              <a:latin typeface="Montserrat Medium" panose="00000600000000000000" pitchFamily="50" charset="0"/>
              <a:sym typeface="Wingdings" panose="05000000000000000000" pitchFamily="2" charset="2"/>
            </a:endParaRPr>
          </a:p>
          <a:p>
            <a:endParaRPr lang="en-GB" dirty="0">
              <a:latin typeface="Montserrat Medium" panose="00000600000000000000" pitchFamily="50" charset="0"/>
              <a:sym typeface="Wingdings" panose="05000000000000000000" pitchFamily="2" charset="2"/>
            </a:endParaRPr>
          </a:p>
          <a:p>
            <a:pPr marL="0" indent="0">
              <a:buNone/>
            </a:pPr>
            <a:r>
              <a:rPr lang="en-GB" dirty="0">
                <a:latin typeface="Montserrat Medium" panose="00000600000000000000" pitchFamily="50" charset="0"/>
                <a:sym typeface="Wingdings" panose="05000000000000000000" pitchFamily="2" charset="2"/>
              </a:rPr>
              <a:t>e.g. </a:t>
            </a:r>
            <a:r>
              <a:rPr lang="en-GB" dirty="0">
                <a:latin typeface="Montserrat Medium" panose="00000600000000000000" pitchFamily="50" charset="0"/>
              </a:rPr>
              <a:t>Monopoly</a:t>
            </a:r>
          </a:p>
        </p:txBody>
      </p:sp>
    </p:spTree>
    <p:extLst>
      <p:ext uri="{BB962C8B-B14F-4D97-AF65-F5344CB8AC3E}">
        <p14:creationId xmlns:p14="http://schemas.microsoft.com/office/powerpoint/2010/main" val="194611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55F86DC0-5D3A-4306-BDDF-1F4A6A3A6308}"/>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449388" y="365125"/>
            <a:ext cx="9293225" cy="6127750"/>
          </a:xfrm>
        </p:spPr>
      </p:pic>
    </p:spTree>
    <p:extLst>
      <p:ext uri="{BB962C8B-B14F-4D97-AF65-F5344CB8AC3E}">
        <p14:creationId xmlns:p14="http://schemas.microsoft.com/office/powerpoint/2010/main" val="268122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5000"/>
          <a:stretch/>
        </p:blipFill>
        <p:spPr>
          <a:xfrm>
            <a:off x="0" y="-1"/>
            <a:ext cx="12192000" cy="6858001"/>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latin typeface="Montserrat Medium" panose="00000600000000000000" pitchFamily="50" charset="0"/>
              </a:rPr>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latin typeface="Montserrat Medium" panose="00000600000000000000" pitchFamily="50" charset="0"/>
              </a:rPr>
              <a:t>Multiplayer</a:t>
            </a:r>
          </a:p>
          <a:p>
            <a:r>
              <a:rPr lang="en-GB" dirty="0">
                <a:latin typeface="Montserrat Medium" panose="00000600000000000000" pitchFamily="50" charset="0"/>
              </a:rPr>
              <a:t>Make the framework easier to plug-in</a:t>
            </a:r>
          </a:p>
          <a:p>
            <a:r>
              <a:rPr lang="en-GB" dirty="0">
                <a:latin typeface="Montserrat Medium" panose="00000600000000000000" pitchFamily="50" charset="0"/>
              </a:rPr>
              <a:t>More games</a:t>
            </a:r>
          </a:p>
        </p:txBody>
      </p:sp>
    </p:spTree>
    <p:extLst>
      <p:ext uri="{BB962C8B-B14F-4D97-AF65-F5344CB8AC3E}">
        <p14:creationId xmlns:p14="http://schemas.microsoft.com/office/powerpoint/2010/main" val="303487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Tijdelijke aanduiding voor inhoud 4">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0" y="961273"/>
            <a:ext cx="11245860" cy="4935454"/>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1 Multiple scanners</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US" dirty="0">
                <a:solidFill>
                  <a:schemeClr val="tx1"/>
                </a:solidFill>
                <a:latin typeface="Montserrat Medium" panose="00000600000000000000" pitchFamily="50" charset="0"/>
              </a:rPr>
              <a:t>Grid with RFID tag scanners</a:t>
            </a:r>
          </a:p>
          <a:p>
            <a:r>
              <a:rPr lang="en-US" dirty="0">
                <a:latin typeface="Montserrat Medium" panose="00000600000000000000" pitchFamily="50" charset="0"/>
              </a:rPr>
              <a:t>Pawns have an RFID tag</a:t>
            </a:r>
            <a:endParaRPr lang="en-US" dirty="0">
              <a:solidFill>
                <a:schemeClr val="tx1"/>
              </a:solidFill>
              <a:latin typeface="Montserrat Medium" panose="00000600000000000000" pitchFamily="50" charset="0"/>
            </a:endParaRPr>
          </a:p>
          <a:p>
            <a:endParaRPr lang="en-US" dirty="0">
              <a:solidFill>
                <a:schemeClr val="tx1"/>
              </a:solidFill>
              <a:latin typeface="Montserrat Medium" panose="00000600000000000000" pitchFamily="50" charset="0"/>
            </a:endParaRPr>
          </a:p>
          <a:p>
            <a:r>
              <a:rPr lang="en-US" dirty="0">
                <a:solidFill>
                  <a:schemeClr val="tx1"/>
                </a:solidFill>
                <a:latin typeface="Montserrat Medium" panose="00000600000000000000" pitchFamily="50" charset="0"/>
              </a:rPr>
              <a:t>Too expensive</a:t>
            </a:r>
          </a:p>
          <a:p>
            <a:pPr marL="384048" lvl="1"/>
            <a:r>
              <a:rPr lang="en-US" dirty="0">
                <a:solidFill>
                  <a:schemeClr val="tx1"/>
                </a:solidFill>
                <a:latin typeface="Montserrat Medium" panose="00000600000000000000" pitchFamily="50" charset="0"/>
              </a:rPr>
              <a:t>Every scanner </a:t>
            </a:r>
            <a:r>
              <a:rPr lang="en-US" dirty="0">
                <a:solidFill>
                  <a:schemeClr val="tx1"/>
                </a:solidFill>
                <a:latin typeface="Montserrat Medium" panose="00000600000000000000" pitchFamily="50" charset="0"/>
                <a:sym typeface="Wingdings" panose="05000000000000000000" pitchFamily="2" charset="2"/>
              </a:rPr>
              <a:t> </a:t>
            </a:r>
            <a:r>
              <a:rPr lang="en-US" dirty="0">
                <a:solidFill>
                  <a:schemeClr val="tx1"/>
                </a:solidFill>
                <a:latin typeface="Montserrat Medium" panose="00000600000000000000" pitchFamily="50" charset="0"/>
              </a:rPr>
              <a:t>a MCU</a:t>
            </a:r>
          </a:p>
          <a:p>
            <a:pPr marL="384048" lvl="1"/>
            <a:r>
              <a:rPr lang="en-US" dirty="0">
                <a:solidFill>
                  <a:schemeClr val="tx1"/>
                </a:solidFill>
                <a:latin typeface="Montserrat Medium" panose="00000600000000000000" pitchFamily="50" charset="0"/>
              </a:rPr>
              <a:t>Simultaneous RFID reader available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7580" r="73288" b="24122"/>
          <a:stretch/>
        </p:blipFill>
        <p:spPr>
          <a:xfrm>
            <a:off x="838200" y="1830305"/>
            <a:ext cx="4034742" cy="3864440"/>
          </a:xfrm>
        </p:spPr>
      </p:pic>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GB" dirty="0">
                <a:solidFill>
                  <a:schemeClr val="tx1"/>
                </a:solidFill>
                <a:latin typeface="Montserrat Medium" panose="00000600000000000000" pitchFamily="50" charset="0"/>
              </a:rPr>
              <a:t>RFID tag grid with signal blockers as pawns</a:t>
            </a:r>
          </a:p>
          <a:p>
            <a:r>
              <a:rPr lang="en-GB" dirty="0">
                <a:solidFill>
                  <a:schemeClr val="tx1"/>
                </a:solidFill>
                <a:latin typeface="Montserrat Medium" panose="00000600000000000000" pitchFamily="50" charset="0"/>
              </a:rPr>
              <a:t>Test the available simultaneous RFID reader</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72585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0867" y="602625"/>
            <a:ext cx="7536999" cy="5652750"/>
          </a:xfrm>
          <a:prstGeom prst="rect">
            <a:avLst/>
          </a:prstGeom>
        </p:spPr>
      </p:pic>
      <p:pic>
        <p:nvPicPr>
          <p:cNvPr id="17" name="2019-05-03 17-48-17">
            <a:hlinkClick r:id="" action="ppaction://media"/>
            <a:extLst>
              <a:ext uri="{FF2B5EF4-FFF2-40B4-BE49-F238E27FC236}">
                <a16:creationId xmlns:a16="http://schemas.microsoft.com/office/drawing/2014/main" id="{43168616-2AC9-4798-ABCF-CF818403BD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704" b="13971"/>
          <a:stretch/>
        </p:blipFill>
        <p:spPr>
          <a:xfrm>
            <a:off x="7858733" y="721108"/>
            <a:ext cx="4172399" cy="5413197"/>
          </a:xfrm>
          <a:prstGeom prst="rect">
            <a:avLst/>
          </a:prstGeom>
        </p:spPr>
      </p:pic>
    </p:spTree>
    <p:extLst>
      <p:ext uri="{BB962C8B-B14F-4D97-AF65-F5344CB8AC3E}">
        <p14:creationId xmlns:p14="http://schemas.microsoft.com/office/powerpoint/2010/main" val="28469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Test the available simultaneous RFID reader</a:t>
            </a:r>
          </a:p>
          <a:p>
            <a:pPr lvl="1">
              <a:buFont typeface="Wingdings" panose="05000000000000000000" pitchFamily="2" charset="2"/>
              <a:buChar char="Ø"/>
              <a:defRPr/>
            </a:pPr>
            <a:r>
              <a:rPr lang="en-GB" sz="2000" dirty="0">
                <a:solidFill>
                  <a:srgbClr val="191B0E"/>
                </a:solidFill>
                <a:latin typeface="Montserrat Medium" panose="00000600000000000000" pitchFamily="50" charset="0"/>
              </a:rPr>
              <a:t>Way too unreliable for a simple setup</a:t>
            </a:r>
          </a:p>
          <a:p>
            <a:pPr lvl="0">
              <a:defRPr/>
            </a:pPr>
            <a:r>
              <a:rPr lang="en-GB" sz="2400" dirty="0">
                <a:solidFill>
                  <a:srgbClr val="191B0E"/>
                </a:solidFill>
                <a:latin typeface="Montserrat Medium" panose="00000600000000000000" pitchFamily="50" charset="0"/>
              </a:rPr>
              <a:t>Interference between UHF tags and receivers</a:t>
            </a:r>
          </a:p>
          <a:p>
            <a:pPr lvl="0">
              <a:defRPr/>
            </a:pPr>
            <a:r>
              <a:rPr lang="en-GB" sz="2400" dirty="0">
                <a:solidFill>
                  <a:srgbClr val="191B0E"/>
                </a:solidFill>
                <a:latin typeface="Montserrat Medium" panose="00000600000000000000" pitchFamily="50" charset="0"/>
              </a:rPr>
              <a:t>Power supply</a:t>
            </a:r>
          </a:p>
          <a:p>
            <a:pPr lvl="0">
              <a:defRPr/>
            </a:pPr>
            <a:r>
              <a:rPr lang="en-GB" sz="2400" dirty="0">
                <a:solidFill>
                  <a:srgbClr val="191B0E"/>
                </a:solidFill>
                <a:latin typeface="Montserrat Medium" panose="00000600000000000000" pitchFamily="50" charset="0"/>
              </a:rPr>
              <a:t>Code iterations</a:t>
            </a:r>
          </a:p>
          <a:p>
            <a:pPr lvl="0">
              <a:defRPr/>
            </a:pPr>
            <a:r>
              <a:rPr lang="en-GB" sz="2400" dirty="0">
                <a:solidFill>
                  <a:srgbClr val="191B0E"/>
                </a:solidFill>
                <a:latin typeface="Montserrat Medium" panose="00000600000000000000" pitchFamily="50" charset="0"/>
              </a:rPr>
              <a:t>In and out of range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6819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2" end="2"/>
                                            </p:txEl>
                                          </p:spTgt>
                                        </p:tgtEl>
                                        <p:attrNameLst>
                                          <p:attrName>style.opacity</p:attrName>
                                        </p:attrNameLst>
                                      </p:cBhvr>
                                      <p:to>
                                        <p:strVal val="0.5"/>
                                      </p:to>
                                    </p:set>
                                    <p:animEffect filter="image" prLst="opacity: 0.5">
                                      <p:cBhvr rctx="IE">
                                        <p:cTn id="12" dur="indefinite"/>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3" end="3"/>
                                            </p:txEl>
                                          </p:spTgt>
                                        </p:tgtEl>
                                        <p:attrNameLst>
                                          <p:attrName>style.opacity</p:attrName>
                                        </p:attrNameLst>
                                      </p:cBhvr>
                                      <p:to>
                                        <p:strVal val="0.5"/>
                                      </p:to>
                                    </p:set>
                                    <p:animEffect filter="image" prLst="opacity: 0.5">
                                      <p:cBhvr rctx="IE">
                                        <p:cTn id="20" dur="indefinite"/>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D040B01F-1979-484C-ABED-83F34792AF7E}"/>
              </a:ext>
            </a:extLst>
          </p:cNvPr>
          <p:cNvSpPr>
            <a:spLocks noGrp="1"/>
          </p:cNvSpPr>
          <p:nvPr>
            <p:ph type="title"/>
          </p:nvPr>
        </p:nvSpPr>
        <p:spPr/>
        <p:txBody>
          <a:bodyPr/>
          <a:lstStyle/>
          <a:p>
            <a:pPr algn="ctr"/>
            <a:r>
              <a:rPr lang="en-GB" dirty="0">
                <a:latin typeface="Montserrat Medium" panose="00000600000000000000" pitchFamily="50" charset="0"/>
              </a:rPr>
              <a:t>[Moving tags &amp; output video]</a:t>
            </a:r>
          </a:p>
        </p:txBody>
      </p:sp>
    </p:spTree>
    <p:extLst>
      <p:ext uri="{BB962C8B-B14F-4D97-AF65-F5344CB8AC3E}">
        <p14:creationId xmlns:p14="http://schemas.microsoft.com/office/powerpoint/2010/main" val="24818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LIDAR sensor detects if a pawn is within a certain region</a:t>
            </a:r>
          </a:p>
          <a:p>
            <a:pPr lvl="0">
              <a:defRPr/>
            </a:pPr>
            <a:r>
              <a:rPr lang="en-GB" sz="2400" dirty="0">
                <a:solidFill>
                  <a:srgbClr val="191B0E"/>
                </a:solidFill>
                <a:latin typeface="Montserrat Medium" panose="00000600000000000000" pitchFamily="50" charset="0"/>
              </a:rPr>
              <a:t>Only positioning available, </a:t>
            </a:r>
            <a:br>
              <a:rPr lang="en-GB" sz="2400" dirty="0">
                <a:solidFill>
                  <a:srgbClr val="191B0E"/>
                </a:solidFill>
                <a:latin typeface="Montserrat Medium" panose="00000600000000000000" pitchFamily="50" charset="0"/>
              </a:rPr>
            </a:br>
            <a:r>
              <a:rPr lang="en-GB" sz="2400" dirty="0">
                <a:solidFill>
                  <a:srgbClr val="191B0E"/>
                </a:solidFill>
                <a:latin typeface="Montserrat Medium" panose="00000600000000000000" pitchFamily="50" charset="0"/>
              </a:rPr>
              <a:t>no identification</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220764446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434</TotalTime>
  <Words>1730</Words>
  <Application>Microsoft Office PowerPoint</Application>
  <PresentationFormat>Breedbeeld</PresentationFormat>
  <Paragraphs>113</Paragraphs>
  <Slides>22</Slides>
  <Notes>18</Notes>
  <HiddenSlides>0</HiddenSlides>
  <MMClips>1</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22</vt:i4>
      </vt:variant>
    </vt:vector>
  </HeadingPairs>
  <TitlesOfParts>
    <vt:vector size="29" baseType="lpstr">
      <vt:lpstr>Arial</vt:lpstr>
      <vt:lpstr>Calibri</vt:lpstr>
      <vt:lpstr>Calibri Light</vt:lpstr>
      <vt:lpstr>Franklin Gothic Book</vt:lpstr>
      <vt:lpstr>Montserrat Medium</vt:lpstr>
      <vt:lpstr>Wingdings</vt:lpstr>
      <vt:lpstr>Kantoorthema</vt:lpstr>
      <vt:lpstr>Project Presentation</vt:lpstr>
      <vt:lpstr>Our Idea</vt:lpstr>
      <vt:lpstr>PowerPoint-presentatie</vt:lpstr>
      <vt:lpstr>1 Multiple scanners</vt:lpstr>
      <vt:lpstr>2 Multiple tags with one scanner</vt:lpstr>
      <vt:lpstr>PowerPoint-presentatie</vt:lpstr>
      <vt:lpstr>2 Multiple tags with one scanner</vt:lpstr>
      <vt:lpstr>[Moving tags &amp; output video]</vt:lpstr>
      <vt:lpstr>3 LIDAR positioning</vt:lpstr>
      <vt:lpstr>3 LIDAR positioning</vt:lpstr>
      <vt:lpstr>Velondyne LIDAR</vt:lpstr>
      <vt:lpstr>PowerPoint-presentatie</vt:lpstr>
      <vt:lpstr>Slamtec RPLIDAR A1</vt:lpstr>
      <vt:lpstr>PowerPoint-presentatie</vt:lpstr>
      <vt:lpstr>PowerPoint-presentatie</vt:lpstr>
      <vt:lpstr>PowerPoint-presentatie</vt:lpstr>
      <vt:lpstr>Application: simple Monopoly game</vt:lpstr>
      <vt:lpstr>Game set-up LIDAR</vt:lpstr>
      <vt:lpstr>Game set-up Monopoly</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Bjorn Jorissen</cp:lastModifiedBy>
  <cp:revision>49</cp:revision>
  <dcterms:created xsi:type="dcterms:W3CDTF">2019-05-24T10:24:07Z</dcterms:created>
  <dcterms:modified xsi:type="dcterms:W3CDTF">2019-05-28T19:31:41Z</dcterms:modified>
</cp:coreProperties>
</file>